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3" r:id="rId10"/>
    <p:sldId id="268" r:id="rId11"/>
    <p:sldId id="269" r:id="rId12"/>
    <p:sldId id="264" r:id="rId13"/>
    <p:sldId id="270" r:id="rId14"/>
    <p:sldId id="265" r:id="rId15"/>
    <p:sldId id="266" r:id="rId16"/>
    <p:sldId id="271" r:id="rId17"/>
    <p:sldId id="273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ez van der Velde" userId="c708d8fa419fe580" providerId="LiveId" clId="{34615FD1-B086-4832-A30A-78D794D1797B}"/>
    <pc:docChg chg="undo custSel addSld modSld">
      <pc:chgData name="Inez van der Velde" userId="c708d8fa419fe580" providerId="LiveId" clId="{34615FD1-B086-4832-A30A-78D794D1797B}" dt="2018-11-22T08:38:05.465" v="964" actId="20577"/>
      <pc:docMkLst>
        <pc:docMk/>
      </pc:docMkLst>
      <pc:sldChg chg="modSp">
        <pc:chgData name="Inez van der Velde" userId="c708d8fa419fe580" providerId="LiveId" clId="{34615FD1-B086-4832-A30A-78D794D1797B}" dt="2018-11-18T16:37:06.290" v="9" actId="20577"/>
        <pc:sldMkLst>
          <pc:docMk/>
          <pc:sldMk cId="2787164070" sldId="256"/>
        </pc:sldMkLst>
        <pc:spChg chg="mod">
          <ac:chgData name="Inez van der Velde" userId="c708d8fa419fe580" providerId="LiveId" clId="{34615FD1-B086-4832-A30A-78D794D1797B}" dt="2018-11-18T16:37:06.290" v="9" actId="20577"/>
          <ac:spMkLst>
            <pc:docMk/>
            <pc:sldMk cId="2787164070" sldId="256"/>
            <ac:spMk id="3" creationId="{3EB6C9DB-BAEB-4463-AB31-6C8CD2CFDA79}"/>
          </ac:spMkLst>
        </pc:spChg>
      </pc:sldChg>
      <pc:sldChg chg="modSp">
        <pc:chgData name="Inez van der Velde" userId="c708d8fa419fe580" providerId="LiveId" clId="{34615FD1-B086-4832-A30A-78D794D1797B}" dt="2018-11-21T14:08:08.174" v="809" actId="1076"/>
        <pc:sldMkLst>
          <pc:docMk/>
          <pc:sldMk cId="3065312638" sldId="258"/>
        </pc:sldMkLst>
        <pc:spChg chg="mod">
          <ac:chgData name="Inez van der Velde" userId="c708d8fa419fe580" providerId="LiveId" clId="{34615FD1-B086-4832-A30A-78D794D1797B}" dt="2018-11-20T10:36:57.776" v="215" actId="27636"/>
          <ac:spMkLst>
            <pc:docMk/>
            <pc:sldMk cId="3065312638" sldId="258"/>
            <ac:spMk id="3" creationId="{BB86DF85-F070-4B5C-8231-444F4A992AF8}"/>
          </ac:spMkLst>
        </pc:spChg>
        <pc:spChg chg="mod">
          <ac:chgData name="Inez van der Velde" userId="c708d8fa419fe580" providerId="LiveId" clId="{34615FD1-B086-4832-A30A-78D794D1797B}" dt="2018-11-20T10:37:04.847" v="216" actId="1076"/>
          <ac:spMkLst>
            <pc:docMk/>
            <pc:sldMk cId="3065312638" sldId="258"/>
            <ac:spMk id="4" creationId="{9D9E20DE-860A-41C6-A887-5C9359131C56}"/>
          </ac:spMkLst>
        </pc:spChg>
        <pc:spChg chg="mod">
          <ac:chgData name="Inez van der Velde" userId="c708d8fa419fe580" providerId="LiveId" clId="{34615FD1-B086-4832-A30A-78D794D1797B}" dt="2018-11-21T14:08:08.174" v="809" actId="1076"/>
          <ac:spMkLst>
            <pc:docMk/>
            <pc:sldMk cId="3065312638" sldId="258"/>
            <ac:spMk id="5" creationId="{6D0998BD-BDF7-4906-A359-142F6B855E7F}"/>
          </ac:spMkLst>
        </pc:spChg>
      </pc:sldChg>
      <pc:sldChg chg="modSp">
        <pc:chgData name="Inez van der Velde" userId="c708d8fa419fe580" providerId="LiveId" clId="{34615FD1-B086-4832-A30A-78D794D1797B}" dt="2018-11-21T13:08:54.626" v="657" actId="20577"/>
        <pc:sldMkLst>
          <pc:docMk/>
          <pc:sldMk cId="487337883" sldId="262"/>
        </pc:sldMkLst>
        <pc:spChg chg="mod">
          <ac:chgData name="Inez van der Velde" userId="c708d8fa419fe580" providerId="LiveId" clId="{34615FD1-B086-4832-A30A-78D794D1797B}" dt="2018-11-21T13:08:54.626" v="657" actId="20577"/>
          <ac:spMkLst>
            <pc:docMk/>
            <pc:sldMk cId="487337883" sldId="262"/>
            <ac:spMk id="3" creationId="{BF39C858-C437-4F50-90AF-E9F7FF868FDD}"/>
          </ac:spMkLst>
        </pc:spChg>
      </pc:sldChg>
      <pc:sldChg chg="modSp">
        <pc:chgData name="Inez van der Velde" userId="c708d8fa419fe580" providerId="LiveId" clId="{34615FD1-B086-4832-A30A-78D794D1797B}" dt="2018-11-21T14:07:03.692" v="804" actId="20577"/>
        <pc:sldMkLst>
          <pc:docMk/>
          <pc:sldMk cId="2558145097" sldId="263"/>
        </pc:sldMkLst>
        <pc:graphicFrameChg chg="modGraphic">
          <ac:chgData name="Inez van der Velde" userId="c708d8fa419fe580" providerId="LiveId" clId="{34615FD1-B086-4832-A30A-78D794D1797B}" dt="2018-11-21T14:07:03.692" v="804" actId="20577"/>
          <ac:graphicFrameMkLst>
            <pc:docMk/>
            <pc:sldMk cId="2558145097" sldId="263"/>
            <ac:graphicFrameMk id="4" creationId="{066902FA-EF5B-49AE-B8DC-D985087CFC19}"/>
          </ac:graphicFrameMkLst>
        </pc:graphicFrameChg>
      </pc:sldChg>
      <pc:sldChg chg="modSp">
        <pc:chgData name="Inez van der Velde" userId="c708d8fa419fe580" providerId="LiveId" clId="{34615FD1-B086-4832-A30A-78D794D1797B}" dt="2018-11-21T13:11:11.618" v="773" actId="20577"/>
        <pc:sldMkLst>
          <pc:docMk/>
          <pc:sldMk cId="2988152234" sldId="264"/>
        </pc:sldMkLst>
        <pc:spChg chg="mod">
          <ac:chgData name="Inez van der Velde" userId="c708d8fa419fe580" providerId="LiveId" clId="{34615FD1-B086-4832-A30A-78D794D1797B}" dt="2018-11-21T13:11:11.618" v="773" actId="20577"/>
          <ac:spMkLst>
            <pc:docMk/>
            <pc:sldMk cId="2988152234" sldId="264"/>
            <ac:spMk id="2" creationId="{E999F466-326F-4CFB-8DCC-05CC896A3D16}"/>
          </ac:spMkLst>
        </pc:spChg>
        <pc:spChg chg="mod">
          <ac:chgData name="Inez van der Velde" userId="c708d8fa419fe580" providerId="LiveId" clId="{34615FD1-B086-4832-A30A-78D794D1797B}" dt="2018-11-21T13:10:58.884" v="763" actId="20577"/>
          <ac:spMkLst>
            <pc:docMk/>
            <pc:sldMk cId="2988152234" sldId="264"/>
            <ac:spMk id="3" creationId="{500334D6-FB03-4398-8939-16CABBE434A5}"/>
          </ac:spMkLst>
        </pc:spChg>
      </pc:sldChg>
      <pc:sldChg chg="modSp">
        <pc:chgData name="Inez van der Velde" userId="c708d8fa419fe580" providerId="LiveId" clId="{34615FD1-B086-4832-A30A-78D794D1797B}" dt="2018-11-21T13:11:53.278" v="779" actId="20577"/>
        <pc:sldMkLst>
          <pc:docMk/>
          <pc:sldMk cId="1221750778" sldId="265"/>
        </pc:sldMkLst>
        <pc:spChg chg="mod">
          <ac:chgData name="Inez van der Velde" userId="c708d8fa419fe580" providerId="LiveId" clId="{34615FD1-B086-4832-A30A-78D794D1797B}" dt="2018-11-21T13:11:53.278" v="779" actId="20577"/>
          <ac:spMkLst>
            <pc:docMk/>
            <pc:sldMk cId="1221750778" sldId="265"/>
            <ac:spMk id="3" creationId="{41205315-9B73-4E6C-B3CA-25BAF0A8982E}"/>
          </ac:spMkLst>
        </pc:spChg>
      </pc:sldChg>
      <pc:sldChg chg="modSp">
        <pc:chgData name="Inez van der Velde" userId="c708d8fa419fe580" providerId="LiveId" clId="{34615FD1-B086-4832-A30A-78D794D1797B}" dt="2018-11-21T14:07:11.713" v="808" actId="20577"/>
        <pc:sldMkLst>
          <pc:docMk/>
          <pc:sldMk cId="474183745" sldId="269"/>
        </pc:sldMkLst>
        <pc:graphicFrameChg chg="modGraphic">
          <ac:chgData name="Inez van der Velde" userId="c708d8fa419fe580" providerId="LiveId" clId="{34615FD1-B086-4832-A30A-78D794D1797B}" dt="2018-11-21T14:07:11.713" v="808" actId="20577"/>
          <ac:graphicFrameMkLst>
            <pc:docMk/>
            <pc:sldMk cId="474183745" sldId="269"/>
            <ac:graphicFrameMk id="4" creationId="{40E2AC10-9543-482C-8000-FAC40B16AD8C}"/>
          </ac:graphicFrameMkLst>
        </pc:graphicFrameChg>
      </pc:sldChg>
      <pc:sldChg chg="modSp modAnim">
        <pc:chgData name="Inez van der Velde" userId="c708d8fa419fe580" providerId="LiveId" clId="{34615FD1-B086-4832-A30A-78D794D1797B}" dt="2018-11-21T14:29:42.873" v="894" actId="20577"/>
        <pc:sldMkLst>
          <pc:docMk/>
          <pc:sldMk cId="3652928967" sldId="271"/>
        </pc:sldMkLst>
        <pc:spChg chg="mod">
          <ac:chgData name="Inez van der Velde" userId="c708d8fa419fe580" providerId="LiveId" clId="{34615FD1-B086-4832-A30A-78D794D1797B}" dt="2018-11-21T14:27:10.725" v="886" actId="5793"/>
          <ac:spMkLst>
            <pc:docMk/>
            <pc:sldMk cId="3652928967" sldId="271"/>
            <ac:spMk id="3" creationId="{83F79428-FD0E-4043-BB80-2EEE3A5788BB}"/>
          </ac:spMkLst>
        </pc:spChg>
      </pc:sldChg>
      <pc:sldChg chg="modSp add">
        <pc:chgData name="Inez van der Velde" userId="c708d8fa419fe580" providerId="LiveId" clId="{34615FD1-B086-4832-A30A-78D794D1797B}" dt="2018-11-21T13:12:59.999" v="783" actId="404"/>
        <pc:sldMkLst>
          <pc:docMk/>
          <pc:sldMk cId="994842308" sldId="272"/>
        </pc:sldMkLst>
        <pc:spChg chg="mod">
          <ac:chgData name="Inez van der Velde" userId="c708d8fa419fe580" providerId="LiveId" clId="{34615FD1-B086-4832-A30A-78D794D1797B}" dt="2018-11-20T10:20:06.221" v="130" actId="20577"/>
          <ac:spMkLst>
            <pc:docMk/>
            <pc:sldMk cId="994842308" sldId="272"/>
            <ac:spMk id="2" creationId="{4F050FB5-62DD-4CE6-8DCE-6E1EA74DFF77}"/>
          </ac:spMkLst>
        </pc:spChg>
        <pc:spChg chg="mod">
          <ac:chgData name="Inez van der Velde" userId="c708d8fa419fe580" providerId="LiveId" clId="{34615FD1-B086-4832-A30A-78D794D1797B}" dt="2018-11-21T13:12:59.999" v="783" actId="404"/>
          <ac:spMkLst>
            <pc:docMk/>
            <pc:sldMk cId="994842308" sldId="272"/>
            <ac:spMk id="3" creationId="{53129DE3-2ED9-4A7A-A9AC-75D02906F175}"/>
          </ac:spMkLst>
        </pc:spChg>
      </pc:sldChg>
      <pc:sldChg chg="addSp modSp add modAnim">
        <pc:chgData name="Inez van der Velde" userId="c708d8fa419fe580" providerId="LiveId" clId="{34615FD1-B086-4832-A30A-78D794D1797B}" dt="2018-11-22T08:38:05.465" v="964" actId="20577"/>
        <pc:sldMkLst>
          <pc:docMk/>
          <pc:sldMk cId="92131944" sldId="273"/>
        </pc:sldMkLst>
        <pc:spChg chg="mod">
          <ac:chgData name="Inez van der Velde" userId="c708d8fa419fe580" providerId="LiveId" clId="{34615FD1-B086-4832-A30A-78D794D1797B}" dt="2018-11-21T13:13:14.785" v="797" actId="20577"/>
          <ac:spMkLst>
            <pc:docMk/>
            <pc:sldMk cId="92131944" sldId="273"/>
            <ac:spMk id="2" creationId="{DFACF93C-CAD3-445C-8303-B064112C258A}"/>
          </ac:spMkLst>
        </pc:spChg>
        <pc:spChg chg="mod">
          <ac:chgData name="Inez van der Velde" userId="c708d8fa419fe580" providerId="LiveId" clId="{34615FD1-B086-4832-A30A-78D794D1797B}" dt="2018-11-22T08:38:05.465" v="964" actId="20577"/>
          <ac:spMkLst>
            <pc:docMk/>
            <pc:sldMk cId="92131944" sldId="273"/>
            <ac:spMk id="3" creationId="{CFC83885-A616-4C96-8C55-E5D79F50F980}"/>
          </ac:spMkLst>
        </pc:spChg>
        <pc:picChg chg="add mod">
          <ac:chgData name="Inez van der Velde" userId="c708d8fa419fe580" providerId="LiveId" clId="{34615FD1-B086-4832-A30A-78D794D1797B}" dt="2018-11-20T10:47:25.165" v="512" actId="14100"/>
          <ac:picMkLst>
            <pc:docMk/>
            <pc:sldMk cId="92131944" sldId="273"/>
            <ac:picMk id="5" creationId="{085B34B7-1605-4F29-82B6-26FFC38E4B5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x53pd9kTv8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i.vdvelde@noorderpoort.n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0">
            <a:extLst>
              <a:ext uri="{FF2B5EF4-FFF2-40B4-BE49-F238E27FC236}">
                <a16:creationId xmlns:a16="http://schemas.microsoft.com/office/drawing/2014/main" id="{1064C44D-91AF-4137-BC06-4F0B21DDCC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 descr="Afbeelding met bed, binnen, teddybeer, beer&#10;&#10;Beschrijving is gegenereerd met zeer hoge betrouwbaarheid">
            <a:extLst>
              <a:ext uri="{FF2B5EF4-FFF2-40B4-BE49-F238E27FC236}">
                <a16:creationId xmlns:a16="http://schemas.microsoft.com/office/drawing/2014/main" id="{695255D0-9613-4C2D-B4F5-921B82214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66" y="1916863"/>
            <a:ext cx="5164834" cy="3318405"/>
          </a:xfrm>
          <a:prstGeom prst="rect">
            <a:avLst/>
          </a:prstGeom>
        </p:spPr>
      </p:pic>
      <p:sp>
        <p:nvSpPr>
          <p:cNvPr id="28" name="Rectangle 22">
            <a:extLst>
              <a:ext uri="{FF2B5EF4-FFF2-40B4-BE49-F238E27FC236}">
                <a16:creationId xmlns:a16="http://schemas.microsoft.com/office/drawing/2014/main" id="{229A9569-B54F-4022-89FD-8D5585618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6079" y="723899"/>
            <a:ext cx="5009388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E76DE7-C31F-43BF-B390-3F2D15D5C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61934" y="1419225"/>
            <a:ext cx="4115917" cy="2085869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ziektebeelden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EB6C9DB-BAEB-4463-AB31-6C8CD2CFDA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61934" y="3505095"/>
            <a:ext cx="4115917" cy="1733655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W18mz/</a:t>
            </a:r>
            <a:r>
              <a:rPr lang="nl-NL" dirty="0" err="1">
                <a:solidFill>
                  <a:schemeClr val="bg1"/>
                </a:solidFill>
              </a:rPr>
              <a:t>pw</a:t>
            </a:r>
            <a:endParaRPr lang="nl-NL" dirty="0">
              <a:solidFill>
                <a:schemeClr val="bg1"/>
              </a:solidFill>
            </a:endParaRPr>
          </a:p>
          <a:p>
            <a:r>
              <a:rPr lang="nl-NL">
                <a:solidFill>
                  <a:schemeClr val="bg1"/>
                </a:solidFill>
              </a:rPr>
              <a:t>Les 1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9" name="Rectangle 24">
            <a:extLst>
              <a:ext uri="{FF2B5EF4-FFF2-40B4-BE49-F238E27FC236}">
                <a16:creationId xmlns:a16="http://schemas.microsoft.com/office/drawing/2014/main" id="{B3B4502C-7226-432B-827E-8454CB375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rgbClr val="E36F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7164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6C74B3-429D-4A7D-AD7C-EE1C86676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Soa’s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3EB6A40-2536-4A13-ADF3-17BF440CA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44C0641E-8C04-424E-81DF-CE468C0657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8298591"/>
              </p:ext>
            </p:extLst>
          </p:nvPr>
        </p:nvGraphicFramePr>
        <p:xfrm>
          <a:off x="581025" y="2181224"/>
          <a:ext cx="11029952" cy="4333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7488">
                  <a:extLst>
                    <a:ext uri="{9D8B030D-6E8A-4147-A177-3AD203B41FA5}">
                      <a16:colId xmlns:a16="http://schemas.microsoft.com/office/drawing/2014/main" val="2945249449"/>
                    </a:ext>
                  </a:extLst>
                </a:gridCol>
                <a:gridCol w="2757488">
                  <a:extLst>
                    <a:ext uri="{9D8B030D-6E8A-4147-A177-3AD203B41FA5}">
                      <a16:colId xmlns:a16="http://schemas.microsoft.com/office/drawing/2014/main" val="1654382703"/>
                    </a:ext>
                  </a:extLst>
                </a:gridCol>
                <a:gridCol w="2757488">
                  <a:extLst>
                    <a:ext uri="{9D8B030D-6E8A-4147-A177-3AD203B41FA5}">
                      <a16:colId xmlns:a16="http://schemas.microsoft.com/office/drawing/2014/main" val="60749869"/>
                    </a:ext>
                  </a:extLst>
                </a:gridCol>
                <a:gridCol w="2757488">
                  <a:extLst>
                    <a:ext uri="{9D8B030D-6E8A-4147-A177-3AD203B41FA5}">
                      <a16:colId xmlns:a16="http://schemas.microsoft.com/office/drawing/2014/main" val="3200750908"/>
                    </a:ext>
                  </a:extLst>
                </a:gridCol>
              </a:tblGrid>
              <a:tr h="401500">
                <a:tc>
                  <a:txBody>
                    <a:bodyPr/>
                    <a:lstStyle/>
                    <a:p>
                      <a:r>
                        <a:rPr lang="nl-NL" dirty="0"/>
                        <a:t>SOA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Oorzaak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Symptomen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Behandeling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901239"/>
                  </a:ext>
                </a:extLst>
              </a:tr>
              <a:tr h="2894249">
                <a:tc>
                  <a:txBody>
                    <a:bodyPr/>
                    <a:lstStyle/>
                    <a:p>
                      <a:r>
                        <a:rPr lang="nl-NL" dirty="0"/>
                        <a:t>Gonorroe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Bacterie in de slijmvliezen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Meer vaginale afscheiding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Bloedverlies tussen menstruaties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Pusachtige afscheiding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Pijn bij plassen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Irritatie rond anus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nl-NL" dirty="0"/>
                        <a:t>Slijmerige afscheiding bij ontlasting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Keelontsteking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Opgezette klieren in hals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Andere ontstekingen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Bij man: druiper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Antibiotica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290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09970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00854B-A697-4856-BFB9-5413FFDF0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Soa’s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89F52D-EC90-4297-B3E4-7F59780BF9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40E2AC10-9543-482C-8000-FAC40B16AD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0742482"/>
              </p:ext>
            </p:extLst>
          </p:nvPr>
        </p:nvGraphicFramePr>
        <p:xfrm>
          <a:off x="581025" y="2181223"/>
          <a:ext cx="11029952" cy="3677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7488">
                  <a:extLst>
                    <a:ext uri="{9D8B030D-6E8A-4147-A177-3AD203B41FA5}">
                      <a16:colId xmlns:a16="http://schemas.microsoft.com/office/drawing/2014/main" val="2945249449"/>
                    </a:ext>
                  </a:extLst>
                </a:gridCol>
                <a:gridCol w="2757488">
                  <a:extLst>
                    <a:ext uri="{9D8B030D-6E8A-4147-A177-3AD203B41FA5}">
                      <a16:colId xmlns:a16="http://schemas.microsoft.com/office/drawing/2014/main" val="1654382703"/>
                    </a:ext>
                  </a:extLst>
                </a:gridCol>
                <a:gridCol w="2757488">
                  <a:extLst>
                    <a:ext uri="{9D8B030D-6E8A-4147-A177-3AD203B41FA5}">
                      <a16:colId xmlns:a16="http://schemas.microsoft.com/office/drawing/2014/main" val="60749869"/>
                    </a:ext>
                  </a:extLst>
                </a:gridCol>
                <a:gridCol w="2757488">
                  <a:extLst>
                    <a:ext uri="{9D8B030D-6E8A-4147-A177-3AD203B41FA5}">
                      <a16:colId xmlns:a16="http://schemas.microsoft.com/office/drawing/2014/main" val="3200750908"/>
                    </a:ext>
                  </a:extLst>
                </a:gridCol>
              </a:tblGrid>
              <a:tr h="823831">
                <a:tc>
                  <a:txBody>
                    <a:bodyPr/>
                    <a:lstStyle/>
                    <a:p>
                      <a:r>
                        <a:rPr lang="nl-NL" dirty="0"/>
                        <a:t>SOA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Oorzaak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Symptomen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Behandeling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901239"/>
                  </a:ext>
                </a:extLst>
              </a:tr>
              <a:tr h="2853745">
                <a:tc>
                  <a:txBody>
                    <a:bodyPr/>
                    <a:lstStyle/>
                    <a:p>
                      <a:r>
                        <a:rPr lang="nl-NL" dirty="0"/>
                        <a:t>Herpes </a:t>
                      </a:r>
                      <a:r>
                        <a:rPr lang="nl-NL" dirty="0" err="1"/>
                        <a:t>genitalis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Herpes </a:t>
                      </a:r>
                      <a:r>
                        <a:rPr lang="nl-NL" dirty="0" err="1"/>
                        <a:t>genitalis</a:t>
                      </a:r>
                      <a:r>
                        <a:rPr lang="nl-NL" dirty="0"/>
                        <a:t> virus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Jeuk, geïrriteerd, branderig of pijnlijk gevoel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Rode plekjes op de huid/slijmvliezen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Blaasjes/zweertjes rond penis/vagina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Na ± 3 weken drogen blaasjes/zweertjes in. Virus blijft in het lichaam. Bij menstruatie, griep, slechte weerstand, stress is kans op nieuwe aanval hoger.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3684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4183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F875149D-F692-45DA-8324-D5E0193D5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1"/>
            <a:ext cx="12191999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B89EEFD-93BC-4ACF-962C-E6279E72B0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436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99F466-326F-4CFB-8DCC-05CC896A3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3189" y="1209184"/>
            <a:ext cx="3089189" cy="4734416"/>
          </a:xfrm>
        </p:spPr>
        <p:txBody>
          <a:bodyPr anchor="ctr">
            <a:normAutofit/>
          </a:bodyPr>
          <a:lstStyle/>
          <a:p>
            <a:r>
              <a:rPr lang="nl-NL" sz="2600" dirty="0"/>
              <a:t>CVA</a:t>
            </a:r>
            <a:br>
              <a:rPr lang="nl-NL" sz="2600" dirty="0"/>
            </a:br>
            <a:r>
              <a:rPr lang="nl-NL" sz="2600" dirty="0"/>
              <a:t>(beroerte)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0B19935-C760-4698-9DD1-973C8A428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310A41F-3A14-4150-B6CF-0A577DDDE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0334D6-FB03-4398-8939-16CABBE43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1870" y="723900"/>
            <a:ext cx="7183597" cy="3152362"/>
          </a:xfrm>
        </p:spPr>
        <p:txBody>
          <a:bodyPr>
            <a:normAutofit/>
          </a:bodyPr>
          <a:lstStyle/>
          <a:p>
            <a:pPr>
              <a:buClr>
                <a:srgbClr val="FF115B"/>
              </a:buClr>
            </a:pPr>
            <a:r>
              <a:rPr lang="nl-NL" dirty="0"/>
              <a:t>Veelvoorkomende neurologische (in de hersenen/zenuwen) aandoening: Cerebraal Vasculair Accident (</a:t>
            </a:r>
            <a:r>
              <a:rPr lang="nl-NL" b="1" dirty="0"/>
              <a:t>CVA</a:t>
            </a:r>
            <a:r>
              <a:rPr lang="nl-NL" dirty="0"/>
              <a:t>)</a:t>
            </a:r>
          </a:p>
          <a:p>
            <a:pPr>
              <a:buClr>
                <a:srgbClr val="FF115B"/>
              </a:buClr>
            </a:pPr>
            <a:r>
              <a:rPr lang="nl-NL" dirty="0"/>
              <a:t>Bloedingen of stolsels ontstaan in de bloedvaten</a:t>
            </a:r>
          </a:p>
          <a:p>
            <a:pPr>
              <a:buClr>
                <a:srgbClr val="FF115B"/>
              </a:buClr>
            </a:pPr>
            <a:r>
              <a:rPr lang="nl-NL" dirty="0"/>
              <a:t>Komt door slechte vaten, te dik bloed of te hoge bloeddruk</a:t>
            </a:r>
          </a:p>
          <a:p>
            <a:pPr>
              <a:buClr>
                <a:srgbClr val="FF115B"/>
              </a:buClr>
            </a:pPr>
            <a:r>
              <a:rPr lang="nl-NL" dirty="0"/>
              <a:t>Hierdoor ontstaat hersenbeschadiging</a:t>
            </a:r>
          </a:p>
          <a:p>
            <a:pPr>
              <a:buClr>
                <a:srgbClr val="FF115B"/>
              </a:buClr>
            </a:pPr>
            <a:r>
              <a:rPr lang="nl-NL" dirty="0"/>
              <a:t>Is een verzamelnaam voor herseninfarct, hersenbloeding, TIA</a:t>
            </a:r>
          </a:p>
        </p:txBody>
      </p:sp>
      <p:pic>
        <p:nvPicPr>
          <p:cNvPr id="5122" name="Picture 2" descr="Afbeeldingsresultaat voor mond spraak arm">
            <a:extLst>
              <a:ext uri="{FF2B5EF4-FFF2-40B4-BE49-F238E27FC236}">
                <a16:creationId xmlns:a16="http://schemas.microsoft.com/office/drawing/2014/main" id="{F714D956-2959-4944-A6C5-94EF3F114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870" y="4149588"/>
            <a:ext cx="3905489" cy="219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08990612-E008-4F02-AEBB-B140BE7535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rgbClr val="FF115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8815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BFA7E4-030C-4882-9422-50F3450AE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Herseninfarct en hersenbloeding</a:t>
            </a:r>
          </a:p>
        </p:txBody>
      </p:sp>
      <p:pic>
        <p:nvPicPr>
          <p:cNvPr id="4" name="Onlinemedia 3">
            <a:hlinkClick r:id="" action="ppaction://media"/>
            <a:extLst>
              <a:ext uri="{FF2B5EF4-FFF2-40B4-BE49-F238E27FC236}">
                <a16:creationId xmlns:a16="http://schemas.microsoft.com/office/drawing/2014/main" id="{A214538A-6807-44B3-A5DF-CF5A54C6BA4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30837" y="1847931"/>
            <a:ext cx="8788924" cy="494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83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60C873-71BA-49C3-A645-101F760E7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Ziekten van uitscheidingsorgaan en darmen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205315-9B73-4E6C-B3CA-25BAF0A89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5"/>
            <a:ext cx="11029615" cy="4371133"/>
          </a:xfrm>
        </p:spPr>
        <p:txBody>
          <a:bodyPr>
            <a:normAutofit/>
          </a:bodyPr>
          <a:lstStyle/>
          <a:p>
            <a:endParaRPr lang="nl-NL" b="1" dirty="0"/>
          </a:p>
          <a:p>
            <a:endParaRPr lang="nl-NL" b="1" dirty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Nieren, blaas en urinebuis</a:t>
            </a:r>
            <a:r>
              <a:rPr lang="nl-NL" dirty="0"/>
              <a:t> zijn onderdeel van de uitscheidingsorganen</a:t>
            </a:r>
          </a:p>
          <a:p>
            <a:r>
              <a:rPr lang="nl-NL" dirty="0"/>
              <a:t>Nieren: uitscheiden afvalstoffen, produceren hormonen voor vochtbalans</a:t>
            </a:r>
          </a:p>
          <a:p>
            <a:r>
              <a:rPr lang="nl-NL" dirty="0"/>
              <a:t>Nieren functioneren niet </a:t>
            </a:r>
            <a:r>
              <a:rPr lang="nl-NL" dirty="0">
                <a:latin typeface="Calibri" panose="020F0502020204030204" pitchFamily="34" charset="0"/>
                <a:cs typeface="Calibri" panose="020F0502020204030204" pitchFamily="34" charset="0"/>
              </a:rPr>
              <a:t>→ afvalstoffen hopen op → overlijden</a:t>
            </a:r>
            <a:endParaRPr lang="nl-NL" dirty="0"/>
          </a:p>
          <a:p>
            <a:r>
              <a:rPr lang="nl-NL" dirty="0"/>
              <a:t>Slecht werkende nieren zorgen voor een afwijking in je urine (kan getest worden)</a:t>
            </a:r>
          </a:p>
          <a:p>
            <a:r>
              <a:rPr lang="nl-NL" dirty="0"/>
              <a:t>Je lichaam raakt ‘vergiftigd’, is vermoeid en verzwakt</a:t>
            </a:r>
          </a:p>
          <a:p>
            <a:r>
              <a:rPr lang="nl-NL" dirty="0"/>
              <a:t>Nierdialyse: bloed laten spoelen</a:t>
            </a:r>
          </a:p>
          <a:p>
            <a:r>
              <a:rPr lang="nl-NL" dirty="0"/>
              <a:t>Niertransplantatie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6148" name="Picture 4" descr="Afbeeldingsresultaat voor nieren">
            <a:extLst>
              <a:ext uri="{FF2B5EF4-FFF2-40B4-BE49-F238E27FC236}">
                <a16:creationId xmlns:a16="http://schemas.microsoft.com/office/drawing/2014/main" id="{126A5073-9E59-41A5-9BCF-7F7533B99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224" y="4937760"/>
            <a:ext cx="2400583" cy="135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75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ABCB00-937A-482D-8B88-81661ABDF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blaasontsteking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D1D2EF-0734-4CA5-A400-75302BC3A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Ontsteking van de blaaswand</a:t>
            </a:r>
          </a:p>
          <a:p>
            <a:r>
              <a:rPr lang="nl-NL" dirty="0"/>
              <a:t>Veroorzaakt door bacterie die via urinebuis in blaas komt</a:t>
            </a:r>
          </a:p>
          <a:p>
            <a:r>
              <a:rPr lang="nl-NL" dirty="0"/>
              <a:t>Vaker bij vrouwen dan bij mannen</a:t>
            </a:r>
          </a:p>
          <a:p>
            <a:r>
              <a:rPr lang="nl-NL" dirty="0"/>
              <a:t>Symptomen: vaak plassen, branderig gevoel/pijn bij plassen, sterk ruikende urine, soms bloed, pijn in onderbuik</a:t>
            </a:r>
          </a:p>
          <a:p>
            <a:r>
              <a:rPr lang="nl-NL" dirty="0"/>
              <a:t>Bij kinderen: mogelijk een afwijking aan de urinewegen</a:t>
            </a:r>
          </a:p>
          <a:p>
            <a:r>
              <a:rPr lang="nl-NL" dirty="0"/>
              <a:t>Chronisch: beschadiging van het slijmvlies</a:t>
            </a:r>
          </a:p>
          <a:p>
            <a:r>
              <a:rPr lang="nl-NL" dirty="0"/>
              <a:t>Behandelen </a:t>
            </a:r>
            <a:r>
              <a:rPr lang="nl-NL"/>
              <a:t>met antibiotica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126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614E39-305E-4745-8826-0963DA81B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nl-NL"/>
              <a:t>opdrachten</a:t>
            </a:r>
            <a:endParaRPr lang="nl-NL" dirty="0"/>
          </a:p>
        </p:txBody>
      </p:sp>
      <p:sp>
        <p:nvSpPr>
          <p:cNvPr id="7180" name="Rectangle 70">
            <a:extLst>
              <a:ext uri="{FF2B5EF4-FFF2-40B4-BE49-F238E27FC236}">
                <a16:creationId xmlns:a16="http://schemas.microsoft.com/office/drawing/2014/main" id="{E7F0B04F-9887-478F-B1F0-5B28D467D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2180496"/>
            <a:ext cx="3703320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Afbeeldingsresultaat voor opdracht">
            <a:extLst>
              <a:ext uri="{FF2B5EF4-FFF2-40B4-BE49-F238E27FC236}">
                <a16:creationId xmlns:a16="http://schemas.microsoft.com/office/drawing/2014/main" id="{FBB205D3-BF1F-4352-B06D-FDDFC3436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3086695"/>
            <a:ext cx="3305175" cy="219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F79428-FD0E-4043-BB80-2EEE3A578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325" y="2180496"/>
            <a:ext cx="7105481" cy="4045683"/>
          </a:xfrm>
        </p:spPr>
        <p:txBody>
          <a:bodyPr>
            <a:normAutofit/>
          </a:bodyPr>
          <a:lstStyle/>
          <a:p>
            <a:pPr>
              <a:buClr>
                <a:srgbClr val="54E7FF"/>
              </a:buClr>
            </a:pPr>
            <a:r>
              <a:rPr lang="nl-NL" dirty="0"/>
              <a:t>10 min. individueel / 20 min. samen</a:t>
            </a:r>
          </a:p>
          <a:p>
            <a:pPr>
              <a:buClr>
                <a:srgbClr val="54E7FF"/>
              </a:buClr>
            </a:pPr>
            <a:r>
              <a:rPr lang="nl-NL" dirty="0"/>
              <a:t>Gebruik boek</a:t>
            </a:r>
          </a:p>
          <a:p>
            <a:pPr>
              <a:buClr>
                <a:srgbClr val="54E7FF"/>
              </a:buClr>
            </a:pPr>
            <a:r>
              <a:rPr lang="nl-NL" dirty="0"/>
              <a:t>Maken: opdracht 4 en opdracht 7 (alleen deel 1!)</a:t>
            </a:r>
          </a:p>
          <a:p>
            <a:pPr>
              <a:buClr>
                <a:srgbClr val="54E7FF"/>
              </a:buClr>
            </a:pPr>
            <a:r>
              <a:rPr lang="nl-NL" dirty="0"/>
              <a:t>Op site van </a:t>
            </a:r>
            <a:r>
              <a:rPr lang="nl-NL" dirty="0" err="1"/>
              <a:t>Angerenstein</a:t>
            </a:r>
            <a:endParaRPr lang="nl-NL" dirty="0"/>
          </a:p>
          <a:p>
            <a:pPr>
              <a:buClr>
                <a:srgbClr val="54E7FF"/>
              </a:buClr>
            </a:pPr>
            <a:r>
              <a:rPr lang="nl-NL" dirty="0"/>
              <a:t>Nabespreken </a:t>
            </a:r>
          </a:p>
          <a:p>
            <a:pPr marL="0" indent="0">
              <a:buClr>
                <a:srgbClr val="54E7FF"/>
              </a:buClr>
              <a:buNone/>
            </a:pPr>
            <a:endParaRPr lang="nl-NL" dirty="0"/>
          </a:p>
          <a:p>
            <a:pPr>
              <a:buClr>
                <a:srgbClr val="54E7FF"/>
              </a:buClr>
            </a:pPr>
            <a:r>
              <a:rPr lang="nl-NL" dirty="0"/>
              <a:t>Let op: alle opdrachten lever je aan het einde van de periode in, bewaar ze dus goed in een Word bestand </a:t>
            </a:r>
          </a:p>
        </p:txBody>
      </p:sp>
      <p:sp>
        <p:nvSpPr>
          <p:cNvPr id="7181" name="Rectangle 72">
            <a:extLst>
              <a:ext uri="{FF2B5EF4-FFF2-40B4-BE49-F238E27FC236}">
                <a16:creationId xmlns:a16="http://schemas.microsoft.com/office/drawing/2014/main" id="{054F317B-4EA9-4C94-9EF8-020431E39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rgbClr val="54E7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5292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ACF93C-CAD3-445C-8303-B064112C2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Tot slot: de eindopdracht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FC83885-A616-4C96-8C55-E5D79F50F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Verslag</a:t>
            </a:r>
          </a:p>
          <a:p>
            <a:r>
              <a:rPr lang="nl-NL" dirty="0"/>
              <a:t>Twee onderdelen: </a:t>
            </a:r>
          </a:p>
          <a:p>
            <a:pPr marL="0" indent="0">
              <a:buNone/>
            </a:pPr>
            <a:r>
              <a:rPr lang="nl-NL" dirty="0"/>
              <a:t> 1 ziekte/beperking/stoornis en 1 medicijn</a:t>
            </a:r>
          </a:p>
          <a:p>
            <a:r>
              <a:rPr lang="nl-NL" dirty="0"/>
              <a:t>Je koppelt dit aan jou stagepraktijk/toekomstige werkveld</a:t>
            </a:r>
          </a:p>
          <a:p>
            <a:r>
              <a:rPr lang="nl-NL" dirty="0"/>
              <a:t>Elke week tijd om hieraan te werken</a:t>
            </a:r>
          </a:p>
          <a:p>
            <a:r>
              <a:rPr lang="nl-NL" dirty="0"/>
              <a:t>Deadline week 5, herkansing week 6</a:t>
            </a:r>
          </a:p>
          <a:p>
            <a:endParaRPr lang="nl-NL" dirty="0"/>
          </a:p>
          <a:p>
            <a:r>
              <a:rPr lang="nl-NL" dirty="0"/>
              <a:t>Overzicht zie Wiki</a:t>
            </a:r>
          </a:p>
          <a:p>
            <a:r>
              <a:rPr lang="nl-NL" dirty="0">
                <a:hlinkClick r:id="rId2"/>
              </a:rPr>
              <a:t>i.vdvelde@noorderpoort.nl</a:t>
            </a:r>
            <a:r>
              <a:rPr lang="nl-NL" dirty="0"/>
              <a:t> </a:t>
            </a:r>
          </a:p>
        </p:txBody>
      </p:sp>
      <p:pic>
        <p:nvPicPr>
          <p:cNvPr id="5" name="Afbeelding 4" descr="Potlood">
            <a:extLst>
              <a:ext uri="{FF2B5EF4-FFF2-40B4-BE49-F238E27FC236}">
                <a16:creationId xmlns:a16="http://schemas.microsoft.com/office/drawing/2014/main" id="{085B34B7-1605-4F29-82B6-26FFC38E4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89964" y="2270760"/>
            <a:ext cx="1158240" cy="115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050FB5-62DD-4CE6-8DCE-6E1EA74DF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Feedback? Tips/tops?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3129DE3-2ED9-4A7A-A9AC-75D02906F1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Bedankt voor jullie aandacht! </a:t>
            </a:r>
            <a:r>
              <a:rPr lang="nl-NL" sz="2400" dirty="0">
                <a:sym typeface="Wingdings" panose="05000000000000000000" pitchFamily="2" charset="2"/>
              </a:rPr>
              <a:t>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4842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723FCE-E161-48B2-87A9-AD23B6BC1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Het vak</a:t>
            </a:r>
          </a:p>
        </p:txBody>
      </p:sp>
      <p:sp>
        <p:nvSpPr>
          <p:cNvPr id="3096" name="Rectangle 70">
            <a:extLst>
              <a:ext uri="{FF2B5EF4-FFF2-40B4-BE49-F238E27FC236}">
                <a16:creationId xmlns:a16="http://schemas.microsoft.com/office/drawing/2014/main" id="{EAA9E59E-BB8E-4464-AAB5-469BBDAC6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rgbClr val="E4EA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A48924-5A8D-4C14-9AF8-179B2C4D7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422688"/>
            <a:ext cx="7225075" cy="3539805"/>
          </a:xfrm>
        </p:spPr>
        <p:txBody>
          <a:bodyPr>
            <a:normAutofit/>
          </a:bodyPr>
          <a:lstStyle/>
          <a:p>
            <a:pPr>
              <a:buClr>
                <a:srgbClr val="E4EA50"/>
              </a:buClr>
            </a:pPr>
            <a:r>
              <a:rPr lang="nl-NL" dirty="0"/>
              <a:t>Boek: Ontwikkeling en omgeving</a:t>
            </a:r>
          </a:p>
          <a:p>
            <a:pPr>
              <a:buClr>
                <a:srgbClr val="E4EA50"/>
              </a:buClr>
            </a:pPr>
            <a:r>
              <a:rPr lang="nl-NL" dirty="0"/>
              <a:t>Opdrachten </a:t>
            </a:r>
            <a:r>
              <a:rPr lang="nl-NL" dirty="0" err="1"/>
              <a:t>Angerenstein</a:t>
            </a:r>
            <a:endParaRPr lang="nl-NL" dirty="0"/>
          </a:p>
          <a:p>
            <a:pPr>
              <a:buClr>
                <a:srgbClr val="E4EA50"/>
              </a:buClr>
            </a:pPr>
            <a:r>
              <a:rPr lang="nl-NL" dirty="0"/>
              <a:t>Theorie: thema 3 (ziektebeelden) en 11 (basiskennis medicatie)</a:t>
            </a:r>
          </a:p>
          <a:p>
            <a:pPr>
              <a:buClr>
                <a:srgbClr val="E4EA50"/>
              </a:buClr>
            </a:pPr>
            <a:endParaRPr lang="nl-NL" dirty="0"/>
          </a:p>
          <a:p>
            <a:pPr>
              <a:buClr>
                <a:srgbClr val="E4EA50"/>
              </a:buClr>
            </a:pPr>
            <a:r>
              <a:rPr lang="nl-NL" dirty="0"/>
              <a:t>Waarom?</a:t>
            </a:r>
          </a:p>
          <a:p>
            <a:pPr>
              <a:buClr>
                <a:srgbClr val="E4EA50"/>
              </a:buClr>
            </a:pPr>
            <a:endParaRPr lang="nl-NL" dirty="0"/>
          </a:p>
          <a:p>
            <a:pPr>
              <a:buClr>
                <a:srgbClr val="E4EA50"/>
              </a:buClr>
            </a:pPr>
            <a:r>
              <a:rPr lang="nl-NL" dirty="0"/>
              <a:t>Vandaag paragraaf: 3.1 en 3.2</a:t>
            </a:r>
          </a:p>
          <a:p>
            <a:pPr>
              <a:buClr>
                <a:srgbClr val="E4EA50"/>
              </a:buClr>
            </a:pPr>
            <a:endParaRPr lang="nl-NL" dirty="0"/>
          </a:p>
          <a:p>
            <a:pPr>
              <a:buClr>
                <a:srgbClr val="E4EA50"/>
              </a:buClr>
            </a:pPr>
            <a:endParaRPr lang="nl-NL" dirty="0"/>
          </a:p>
        </p:txBody>
      </p:sp>
      <p:pic>
        <p:nvPicPr>
          <p:cNvPr id="3074" name="Picture 2" descr="Afbeeldingsresultaat voor boek ontwikkeling en omgeving angerenstein">
            <a:extLst>
              <a:ext uri="{FF2B5EF4-FFF2-40B4-BE49-F238E27FC236}">
                <a16:creationId xmlns:a16="http://schemas.microsoft.com/office/drawing/2014/main" id="{805F50F6-CC51-4249-B201-D5272A6C20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1" r="2" b="1922"/>
          <a:stretch/>
        </p:blipFill>
        <p:spPr bwMode="auto">
          <a:xfrm>
            <a:off x="8586927" y="2055062"/>
            <a:ext cx="3157300" cy="427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527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9CF0A0-44A0-42A9-B43F-9C9410C5C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86DF85-F070-4B5C-8231-444F4A992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295718"/>
          </a:xfrm>
        </p:spPr>
        <p:txBody>
          <a:bodyPr>
            <a:normAutofit/>
          </a:bodyPr>
          <a:lstStyle/>
          <a:p>
            <a:r>
              <a:rPr lang="nl-NL" dirty="0"/>
              <a:t>Stoornis en beperking</a:t>
            </a:r>
          </a:p>
          <a:p>
            <a:r>
              <a:rPr lang="nl-NL" dirty="0"/>
              <a:t>Acute ziekte en chronische ziekte</a:t>
            </a:r>
          </a:p>
          <a:p>
            <a:r>
              <a:rPr lang="nl-NL" dirty="0"/>
              <a:t>Verkoudheid en griep</a:t>
            </a:r>
          </a:p>
          <a:p>
            <a:r>
              <a:rPr lang="nl-NL" dirty="0"/>
              <a:t>Allergische reactie</a:t>
            </a:r>
          </a:p>
          <a:p>
            <a:r>
              <a:rPr lang="nl-NL" dirty="0"/>
              <a:t>Soa’s</a:t>
            </a:r>
          </a:p>
          <a:p>
            <a:r>
              <a:rPr lang="nl-NL" dirty="0"/>
              <a:t>Hersenbloeding en herseninfarct</a:t>
            </a:r>
          </a:p>
          <a:p>
            <a:r>
              <a:rPr lang="nl-NL" dirty="0"/>
              <a:t>Ziekten van uitscheidingsorgaan en darmen</a:t>
            </a:r>
          </a:p>
          <a:p>
            <a:r>
              <a:rPr lang="nl-NL" dirty="0"/>
              <a:t>Blaasontsteking </a:t>
            </a:r>
          </a:p>
          <a:p>
            <a:r>
              <a:rPr lang="nl-NL" dirty="0"/>
              <a:t>Eindopdracht</a:t>
            </a:r>
          </a:p>
          <a:p>
            <a:r>
              <a:rPr lang="nl-NL" dirty="0"/>
              <a:t>feedback</a:t>
            </a:r>
          </a:p>
        </p:txBody>
      </p:sp>
      <p:sp>
        <p:nvSpPr>
          <p:cNvPr id="4" name="Linkeraccolade 3">
            <a:extLst>
              <a:ext uri="{FF2B5EF4-FFF2-40B4-BE49-F238E27FC236}">
                <a16:creationId xmlns:a16="http://schemas.microsoft.com/office/drawing/2014/main" id="{9D9E20DE-860A-41C6-A887-5C9359131C56}"/>
              </a:ext>
            </a:extLst>
          </p:cNvPr>
          <p:cNvSpPr/>
          <p:nvPr/>
        </p:nvSpPr>
        <p:spPr>
          <a:xfrm flipH="1">
            <a:off x="5241302" y="3325306"/>
            <a:ext cx="329937" cy="2205872"/>
          </a:xfrm>
          <a:prstGeom prst="leftBrace">
            <a:avLst>
              <a:gd name="adj1" fmla="val 128921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D0998BD-BDF7-4906-A359-142F6B855E7F}"/>
              </a:ext>
            </a:extLst>
          </p:cNvPr>
          <p:cNvSpPr txBox="1"/>
          <p:nvPr/>
        </p:nvSpPr>
        <p:spPr>
          <a:xfrm>
            <a:off x="5681219" y="4243576"/>
            <a:ext cx="250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tx2"/>
                </a:solidFill>
              </a:rPr>
              <a:t>Acute ziektebeelden</a:t>
            </a:r>
          </a:p>
        </p:txBody>
      </p:sp>
    </p:spTree>
    <p:extLst>
      <p:ext uri="{BB962C8B-B14F-4D97-AF65-F5344CB8AC3E}">
        <p14:creationId xmlns:p14="http://schemas.microsoft.com/office/powerpoint/2010/main" val="306531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EC6E5C-4EBB-4880-A939-0F0A31FB0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nl-NL" dirty="0"/>
              <a:t>Stoornis en beperking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D42F194-78B1-429D-8EF2-8E12433DEE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r>
              <a:rPr lang="nl-NL" dirty="0"/>
              <a:t>Stoornis: afwijking in je lichaam of geest (hersenen)</a:t>
            </a:r>
          </a:p>
          <a:p>
            <a:pPr marL="0" indent="0">
              <a:buNone/>
            </a:pPr>
            <a:r>
              <a:rPr lang="nl-NL" dirty="0"/>
              <a:t>	Bijvoorbeeld autisme, dementie</a:t>
            </a:r>
          </a:p>
          <a:p>
            <a:r>
              <a:rPr lang="nl-NL" dirty="0"/>
              <a:t>Beperking: verminderd functioneren door gevolgen van ziekte of aandoening</a:t>
            </a:r>
          </a:p>
          <a:p>
            <a:pPr marL="0" indent="0">
              <a:buNone/>
            </a:pPr>
            <a:r>
              <a:rPr lang="nl-NL" dirty="0"/>
              <a:t>	Bijvoorbeeld dat je door autisme moeite hebt met sociale relaties of dat je dingen vergeet door dementie</a:t>
            </a:r>
          </a:p>
          <a:p>
            <a:endParaRPr lang="nl-NL" dirty="0"/>
          </a:p>
        </p:txBody>
      </p:sp>
      <p:pic>
        <p:nvPicPr>
          <p:cNvPr id="5" name="Afbeelding 4" descr="Hoofd met radertjes">
            <a:extLst>
              <a:ext uri="{FF2B5EF4-FFF2-40B4-BE49-F238E27FC236}">
                <a16:creationId xmlns:a16="http://schemas.microsoft.com/office/drawing/2014/main" id="{349D899C-5B3C-490F-898C-CF3FE51F1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69120" y="5012699"/>
            <a:ext cx="1310640" cy="131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8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5">
            <a:extLst>
              <a:ext uri="{FF2B5EF4-FFF2-40B4-BE49-F238E27FC236}">
                <a16:creationId xmlns:a16="http://schemas.microsoft.com/office/drawing/2014/main" id="{55DC838F-9824-40D4-99E8-23AC7E0CC3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D2B9EA5D-AA20-44F6-8163-E0ECC6E73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3C4BF423-39B7-42D7-B4B7-5E9DAC32A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Rectangle 31">
            <a:extLst>
              <a:ext uri="{FF2B5EF4-FFF2-40B4-BE49-F238E27FC236}">
                <a16:creationId xmlns:a16="http://schemas.microsoft.com/office/drawing/2014/main" id="{F6767120-04D7-42E4-AFF0-C874A0AE8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ACF73C-5A29-4E50-9EFA-B7400BF12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7225075" cy="1069494"/>
          </a:xfrm>
        </p:spPr>
        <p:txBody>
          <a:bodyPr>
            <a:normAutofit/>
          </a:bodyPr>
          <a:lstStyle/>
          <a:p>
            <a:r>
              <a:rPr lang="nl-NL">
                <a:solidFill>
                  <a:schemeClr val="tx2"/>
                </a:solidFill>
              </a:rPr>
              <a:t>Acute ziekte en chronische ziekte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0D6FFB-B5AE-4F34-BD04-5F083333A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7225075" cy="3678303"/>
          </a:xfrm>
        </p:spPr>
        <p:txBody>
          <a:bodyPr>
            <a:normAutofit/>
          </a:bodyPr>
          <a:lstStyle/>
          <a:p>
            <a:r>
              <a:rPr lang="nl-NL" dirty="0"/>
              <a:t>Acute ziekte: treedt plotseling op, kan snel weer verdwijnen</a:t>
            </a:r>
          </a:p>
          <a:p>
            <a:pPr marL="0" indent="0">
              <a:buNone/>
            </a:pPr>
            <a:r>
              <a:rPr lang="nl-NL" dirty="0"/>
              <a:t>	verkoudheid, griep, allergische reactie…etc. </a:t>
            </a:r>
          </a:p>
          <a:p>
            <a:r>
              <a:rPr lang="nl-NL" dirty="0"/>
              <a:t>Chronische ziekte: ontstaat geleidelijk, kan langdurig klachten geven. Kan voor het leven zijn, maar hoeft niet</a:t>
            </a:r>
          </a:p>
          <a:p>
            <a:pPr marL="0" indent="0">
              <a:buNone/>
            </a:pPr>
            <a:r>
              <a:rPr lang="nl-NL" dirty="0"/>
              <a:t>	kanker, astma, reuma, epilepsie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B41EF38-19C2-4FCE-8833-FCF311B6E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41102"/>
            <a:ext cx="3695019" cy="1834053"/>
          </a:xfrm>
          <a:prstGeom prst="rect">
            <a:avLst/>
          </a:prstGeom>
          <a:noFill/>
          <a:ln w="12700">
            <a:solidFill>
              <a:schemeClr val="accent4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E63CE0C-B6E4-496C-B05B-49EEABB73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9151" y="2587223"/>
            <a:ext cx="3695019" cy="1834053"/>
          </a:xfrm>
          <a:prstGeom prst="rect">
            <a:avLst/>
          </a:prstGeom>
          <a:noFill/>
          <a:ln w="12700">
            <a:solidFill>
              <a:schemeClr val="accent4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7D00C9D-5A35-4868-8FCE-97ECF532C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9150" y="4561134"/>
            <a:ext cx="3695019" cy="1834053"/>
          </a:xfrm>
          <a:prstGeom prst="rect">
            <a:avLst/>
          </a:prstGeom>
          <a:noFill/>
          <a:ln w="12700">
            <a:solidFill>
              <a:schemeClr val="accent4">
                <a:alpha val="9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Afbeelding 16" descr="Naald">
            <a:extLst>
              <a:ext uri="{FF2B5EF4-FFF2-40B4-BE49-F238E27FC236}">
                <a16:creationId xmlns:a16="http://schemas.microsoft.com/office/drawing/2014/main" id="{48098F20-28F6-40B4-9DBA-AC42EB47D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7478" y="2759666"/>
            <a:ext cx="1492094" cy="1492094"/>
          </a:xfrm>
          <a:prstGeom prst="rect">
            <a:avLst/>
          </a:prstGeom>
        </p:spPr>
      </p:pic>
      <p:pic>
        <p:nvPicPr>
          <p:cNvPr id="21" name="Afbeelding 20" descr="Medicijnen">
            <a:extLst>
              <a:ext uri="{FF2B5EF4-FFF2-40B4-BE49-F238E27FC236}">
                <a16:creationId xmlns:a16="http://schemas.microsoft.com/office/drawing/2014/main" id="{7A5E1E10-BF36-4AD6-94F1-70497C97DE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138826" y="4726833"/>
            <a:ext cx="1492094" cy="1492094"/>
          </a:xfrm>
          <a:prstGeom prst="rect">
            <a:avLst/>
          </a:prstGeom>
        </p:spPr>
      </p:pic>
      <p:pic>
        <p:nvPicPr>
          <p:cNvPr id="15" name="Afbeelding 14" descr="Medisch">
            <a:extLst>
              <a:ext uri="{FF2B5EF4-FFF2-40B4-BE49-F238E27FC236}">
                <a16:creationId xmlns:a16="http://schemas.microsoft.com/office/drawing/2014/main" id="{270B68EA-AA6A-4EB6-B257-BCDD2B89A86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47479" y="811690"/>
            <a:ext cx="1492093" cy="149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2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BC3000-5275-4297-BED2-7CB827EF2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Verkoudheid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2C090B-6959-41E1-A0FF-0B1C109F2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r>
              <a:rPr lang="nl-NL" dirty="0"/>
              <a:t>Veroorzaakt door virus, besmettelijk</a:t>
            </a:r>
          </a:p>
          <a:p>
            <a:r>
              <a:rPr lang="nl-NL" dirty="0"/>
              <a:t>Symptomen: hoofdpijn, loopneus, zere keel, hoesten</a:t>
            </a:r>
          </a:p>
          <a:p>
            <a:r>
              <a:rPr lang="nl-NL" dirty="0"/>
              <a:t>Gevolgen: lichaam verzwakt, kan leiden tot infecties aan de luchtwegen</a:t>
            </a:r>
          </a:p>
          <a:p>
            <a:r>
              <a:rPr lang="nl-NL" dirty="0"/>
              <a:t>Verdwijnt meestal na 7 dagen</a:t>
            </a:r>
          </a:p>
          <a:p>
            <a:r>
              <a:rPr lang="nl-NL" dirty="0"/>
              <a:t>Houdt het aan? Dan mogelijk griep of allergische reactie</a:t>
            </a:r>
          </a:p>
        </p:txBody>
      </p:sp>
      <p:pic>
        <p:nvPicPr>
          <p:cNvPr id="2052" name="Picture 4" descr="Afbeeldingsresultaat voor verkoudheid">
            <a:extLst>
              <a:ext uri="{FF2B5EF4-FFF2-40B4-BE49-F238E27FC236}">
                <a16:creationId xmlns:a16="http://schemas.microsoft.com/office/drawing/2014/main" id="{7F37FFD8-59C2-409D-8C93-B519E760F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988" y="4220219"/>
            <a:ext cx="2000885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31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BC3000-5275-4297-BED2-7CB827EF2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nl-NL" dirty="0"/>
              <a:t>griep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7F0B04F-9887-478F-B1F0-5B28D467D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2180496"/>
            <a:ext cx="3703320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Afbeeldingsresultaat voor griep">
            <a:extLst>
              <a:ext uri="{FF2B5EF4-FFF2-40B4-BE49-F238E27FC236}">
                <a16:creationId xmlns:a16="http://schemas.microsoft.com/office/drawing/2014/main" id="{4E0D48CA-F32D-4455-B8F6-E0671E557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02" y="2361056"/>
            <a:ext cx="2937621" cy="3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2C090B-6959-41E1-A0FF-0B1C109F2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325" y="2180496"/>
            <a:ext cx="7105481" cy="4045683"/>
          </a:xfrm>
        </p:spPr>
        <p:txBody>
          <a:bodyPr>
            <a:normAutofit/>
          </a:bodyPr>
          <a:lstStyle/>
          <a:p>
            <a:pPr>
              <a:buClr>
                <a:srgbClr val="E9B86C"/>
              </a:buClr>
            </a:pPr>
            <a:r>
              <a:rPr lang="nl-NL" dirty="0"/>
              <a:t>Veroorzaakt door virus, zeer besmettelijk</a:t>
            </a:r>
          </a:p>
          <a:p>
            <a:pPr>
              <a:buClr>
                <a:srgbClr val="E9B86C"/>
              </a:buClr>
            </a:pPr>
            <a:r>
              <a:rPr lang="nl-NL" dirty="0"/>
              <a:t>Symptomen: verkoudheid, koorts, spierpijn</a:t>
            </a:r>
          </a:p>
          <a:p>
            <a:pPr>
              <a:buClr>
                <a:srgbClr val="E9B86C"/>
              </a:buClr>
            </a:pPr>
            <a:r>
              <a:rPr lang="nl-NL" dirty="0"/>
              <a:t>Gevolgen: lichaam verzwakt, kans op complicaties</a:t>
            </a:r>
          </a:p>
          <a:p>
            <a:pPr>
              <a:buClr>
                <a:srgbClr val="E9B86C"/>
              </a:buClr>
            </a:pPr>
            <a:r>
              <a:rPr lang="nl-NL" dirty="0"/>
              <a:t>Advies: preventieve griepprik voor kwetsbare mensen</a:t>
            </a:r>
          </a:p>
          <a:p>
            <a:pPr>
              <a:buClr>
                <a:srgbClr val="E9B86C"/>
              </a:buClr>
            </a:pPr>
            <a:endParaRPr lang="nl-NL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54F317B-4EA9-4C94-9EF8-020431E39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rgbClr val="E9B86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9041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7660C3-3CCD-4F91-A5B1-D6A276A55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Allergische reactie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39C858-C437-4F50-90AF-E9F7FF868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255911"/>
            <a:ext cx="11029615" cy="3975348"/>
          </a:xfrm>
        </p:spPr>
        <p:txBody>
          <a:bodyPr>
            <a:normAutofit/>
          </a:bodyPr>
          <a:lstStyle/>
          <a:p>
            <a:r>
              <a:rPr lang="nl-NL" dirty="0"/>
              <a:t>Allergie: overgevoelige reactie van het lichaam</a:t>
            </a:r>
          </a:p>
          <a:p>
            <a:r>
              <a:rPr lang="nl-NL" dirty="0"/>
              <a:t>Symptomen: roodheid, zwelling, pijn en jeuk</a:t>
            </a:r>
          </a:p>
          <a:p>
            <a:r>
              <a:rPr lang="nl-NL" dirty="0"/>
              <a:t>Het is een reactie op een </a:t>
            </a:r>
            <a:r>
              <a:rPr lang="nl-NL" b="1" dirty="0"/>
              <a:t>allergeen</a:t>
            </a:r>
          </a:p>
          <a:p>
            <a:pPr marL="0" indent="0">
              <a:buNone/>
            </a:pPr>
            <a:r>
              <a:rPr lang="nl-NL" b="1" dirty="0"/>
              <a:t>	</a:t>
            </a:r>
            <a:r>
              <a:rPr lang="nl-NL" dirty="0"/>
              <a:t>allergeen: stof/prikkel die de overgevoeligheid veroorzaakt. Bijv.: stuifmeel, chemische stoffen (medicijnen) of 	bepaalde voeding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Voorbeeld: Hooikoorts</a:t>
            </a:r>
          </a:p>
          <a:p>
            <a:r>
              <a:rPr lang="nl-NL" dirty="0"/>
              <a:t>Veroorzaakt door stuifmeel</a:t>
            </a:r>
          </a:p>
          <a:p>
            <a:r>
              <a:rPr lang="nl-NL" dirty="0"/>
              <a:t>Neusslijmvliezen zwellen op, irritatie ogen</a:t>
            </a:r>
          </a:p>
          <a:p>
            <a:r>
              <a:rPr lang="nl-NL" dirty="0"/>
              <a:t>Histamine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8733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8225DC-492B-4547-8299-16FB0AAA0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Soa’s 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066902FA-EF5B-49AE-B8DC-D985087CFC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0216852"/>
              </p:ext>
            </p:extLst>
          </p:nvPr>
        </p:nvGraphicFramePr>
        <p:xfrm>
          <a:off x="581025" y="2181225"/>
          <a:ext cx="11029952" cy="4323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7488">
                  <a:extLst>
                    <a:ext uri="{9D8B030D-6E8A-4147-A177-3AD203B41FA5}">
                      <a16:colId xmlns:a16="http://schemas.microsoft.com/office/drawing/2014/main" val="2945249449"/>
                    </a:ext>
                  </a:extLst>
                </a:gridCol>
                <a:gridCol w="2757488">
                  <a:extLst>
                    <a:ext uri="{9D8B030D-6E8A-4147-A177-3AD203B41FA5}">
                      <a16:colId xmlns:a16="http://schemas.microsoft.com/office/drawing/2014/main" val="1654382703"/>
                    </a:ext>
                  </a:extLst>
                </a:gridCol>
                <a:gridCol w="2757488">
                  <a:extLst>
                    <a:ext uri="{9D8B030D-6E8A-4147-A177-3AD203B41FA5}">
                      <a16:colId xmlns:a16="http://schemas.microsoft.com/office/drawing/2014/main" val="60749869"/>
                    </a:ext>
                  </a:extLst>
                </a:gridCol>
                <a:gridCol w="2757488">
                  <a:extLst>
                    <a:ext uri="{9D8B030D-6E8A-4147-A177-3AD203B41FA5}">
                      <a16:colId xmlns:a16="http://schemas.microsoft.com/office/drawing/2014/main" val="3200750908"/>
                    </a:ext>
                  </a:extLst>
                </a:gridCol>
              </a:tblGrid>
              <a:tr h="687505">
                <a:tc>
                  <a:txBody>
                    <a:bodyPr/>
                    <a:lstStyle/>
                    <a:p>
                      <a:r>
                        <a:rPr lang="nl-NL" dirty="0"/>
                        <a:t>SOA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Oorzaak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Symptomen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Behandeling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901239"/>
                  </a:ext>
                </a:extLst>
              </a:tr>
              <a:tr h="2081268">
                <a:tc>
                  <a:txBody>
                    <a:bodyPr/>
                    <a:lstStyle/>
                    <a:p>
                      <a:r>
                        <a:rPr lang="nl-NL" dirty="0"/>
                        <a:t>Chlamydia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Bacterie in de slijmvliezen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Ontsteking urinebuis, keel, anus, baarmoedermond.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Ook kan het oogslijmvlies ontstoken raken</a:t>
                      </a: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Medicijnen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570178"/>
                  </a:ext>
                </a:extLst>
              </a:tr>
              <a:tr h="1554497">
                <a:tc>
                  <a:txBody>
                    <a:bodyPr/>
                    <a:lstStyle/>
                    <a:p>
                      <a:r>
                        <a:rPr lang="nl-NL" dirty="0"/>
                        <a:t>Genitale wratten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HPV virus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Wratten rond vagina, penis, in vagina of rond de anus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Jeuk, pijn, branderig gevoel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Verdwijnen vanzelf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2583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14509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699</TotalTime>
  <Words>637</Words>
  <Application>Microsoft Office PowerPoint</Application>
  <PresentationFormat>Breedbeeld</PresentationFormat>
  <Paragraphs>147</Paragraphs>
  <Slides>18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4" baseType="lpstr">
      <vt:lpstr>Arial</vt:lpstr>
      <vt:lpstr>Calibri</vt:lpstr>
      <vt:lpstr>Gill Sans MT</vt:lpstr>
      <vt:lpstr>Wingdings</vt:lpstr>
      <vt:lpstr>Wingdings 2</vt:lpstr>
      <vt:lpstr>Dividend</vt:lpstr>
      <vt:lpstr>ziektebeelden</vt:lpstr>
      <vt:lpstr>Het vak</vt:lpstr>
      <vt:lpstr>inhoud</vt:lpstr>
      <vt:lpstr>Stoornis en beperking</vt:lpstr>
      <vt:lpstr>Acute ziekte en chronische ziekte</vt:lpstr>
      <vt:lpstr>Verkoudheid</vt:lpstr>
      <vt:lpstr>griep</vt:lpstr>
      <vt:lpstr>Allergische reactie</vt:lpstr>
      <vt:lpstr>Soa’s </vt:lpstr>
      <vt:lpstr>Soa’s </vt:lpstr>
      <vt:lpstr>Soa’s </vt:lpstr>
      <vt:lpstr>CVA (beroerte)</vt:lpstr>
      <vt:lpstr>Herseninfarct en hersenbloeding</vt:lpstr>
      <vt:lpstr>Ziekten van uitscheidingsorgaan en darmen</vt:lpstr>
      <vt:lpstr>blaasontsteking</vt:lpstr>
      <vt:lpstr>opdrachten</vt:lpstr>
      <vt:lpstr>Tot slot: de eindopdracht</vt:lpstr>
      <vt:lpstr>Feedback? Tips/tops?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ziektebeelden</dc:title>
  <dc:creator>Inez van der Velde</dc:creator>
  <cp:lastModifiedBy>Inez van der Velde</cp:lastModifiedBy>
  <cp:revision>19</cp:revision>
  <dcterms:created xsi:type="dcterms:W3CDTF">2018-11-17T15:00:37Z</dcterms:created>
  <dcterms:modified xsi:type="dcterms:W3CDTF">2018-11-22T08:38:10Z</dcterms:modified>
</cp:coreProperties>
</file>